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58" r:id="rId3"/>
    <p:sldId id="259" r:id="rId4"/>
    <p:sldId id="256" r:id="rId5"/>
    <p:sldId id="277" r:id="rId6"/>
    <p:sldId id="278" r:id="rId7"/>
    <p:sldId id="260" r:id="rId8"/>
    <p:sldId id="268" r:id="rId9"/>
    <p:sldId id="279" r:id="rId10"/>
    <p:sldId id="261" r:id="rId11"/>
    <p:sldId id="269" r:id="rId12"/>
    <p:sldId id="271" r:id="rId13"/>
    <p:sldId id="273" r:id="rId14"/>
    <p:sldId id="274" r:id="rId15"/>
    <p:sldId id="272" r:id="rId16"/>
    <p:sldId id="275" r:id="rId17"/>
    <p:sldId id="287" r:id="rId18"/>
    <p:sldId id="288" r:id="rId19"/>
    <p:sldId id="276" r:id="rId20"/>
    <p:sldId id="281" r:id="rId21"/>
    <p:sldId id="280" r:id="rId22"/>
    <p:sldId id="282" r:id="rId23"/>
    <p:sldId id="283" r:id="rId24"/>
    <p:sldId id="284" r:id="rId25"/>
    <p:sldId id="285" r:id="rId26"/>
    <p:sldId id="286" r:id="rId27"/>
    <p:sldId id="263" r:id="rId28"/>
    <p:sldId id="262" r:id="rId29"/>
    <p:sldId id="264" r:id="rId30"/>
    <p:sldId id="265" r:id="rId31"/>
    <p:sldId id="266" r:id="rId32"/>
    <p:sldId id="267"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81518"/>
  </p:normalViewPr>
  <p:slideViewPr>
    <p:cSldViewPr snapToGrid="0" snapToObjects="1">
      <p:cViewPr varScale="1">
        <p:scale>
          <a:sx n="75" d="100"/>
          <a:sy n="75" d="100"/>
        </p:scale>
        <p:origin x="16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32ECD-B6C0-E24D-8FCE-8B4EA6C14B10}"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03054-A1BC-B145-8846-2563B9785B92}" type="slidenum">
              <a:rPr lang="en-US" smtClean="0"/>
              <a:t>‹#›</a:t>
            </a:fld>
            <a:endParaRPr lang="en-US"/>
          </a:p>
        </p:txBody>
      </p:sp>
    </p:spTree>
    <p:extLst>
      <p:ext uri="{BB962C8B-B14F-4D97-AF65-F5344CB8AC3E}">
        <p14:creationId xmlns:p14="http://schemas.microsoft.com/office/powerpoint/2010/main" val="24649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CA" altLang="en-US"/>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fld id="{379F37E0-D48C-F145-BB6A-8A1B16652185}" type="slidenum">
              <a:rPr lang="en-CA" altLang="en-US"/>
              <a:pPr/>
              <a:t>17</a:t>
            </a:fld>
            <a:endParaRPr lang="en-CA" altLang="en-US"/>
          </a:p>
        </p:txBody>
      </p:sp>
    </p:spTree>
    <p:extLst>
      <p:ext uri="{BB962C8B-B14F-4D97-AF65-F5344CB8AC3E}">
        <p14:creationId xmlns:p14="http://schemas.microsoft.com/office/powerpoint/2010/main" val="15172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Gamma and beta</a:t>
            </a:r>
            <a:r>
              <a:rPr lang="en-US" baseline="0" dirty="0" smtClean="0"/>
              <a:t> is learned – beta 0 and gamma 1</a:t>
            </a:r>
          </a:p>
          <a:p>
            <a:r>
              <a:rPr lang="en-US" baseline="0" dirty="0" smtClean="0"/>
              <a:t>Different for every layer</a:t>
            </a:r>
          </a:p>
          <a:p>
            <a:r>
              <a:rPr lang="en-US" baseline="0" dirty="0" smtClean="0"/>
              <a:t>Representations still general</a:t>
            </a:r>
            <a:endParaRPr lang="en-US" dirty="0"/>
          </a:p>
        </p:txBody>
      </p:sp>
      <p:sp>
        <p:nvSpPr>
          <p:cNvPr id="4" name="Slide Number Placeholder 3"/>
          <p:cNvSpPr>
            <a:spLocks noGrp="1"/>
          </p:cNvSpPr>
          <p:nvPr>
            <p:ph type="sldNum" sz="quarter" idx="10"/>
          </p:nvPr>
        </p:nvSpPr>
        <p:spPr/>
        <p:txBody>
          <a:bodyPr/>
          <a:lstStyle/>
          <a:p>
            <a:fld id="{63603054-A1BC-B145-8846-2563B9785B92}" type="slidenum">
              <a:rPr lang="en-US" smtClean="0"/>
              <a:t>20</a:t>
            </a:fld>
            <a:endParaRPr lang="en-US"/>
          </a:p>
        </p:txBody>
      </p:sp>
    </p:spTree>
    <p:extLst>
      <p:ext uri="{BB962C8B-B14F-4D97-AF65-F5344CB8AC3E}">
        <p14:creationId xmlns:p14="http://schemas.microsoft.com/office/powerpoint/2010/main" val="174893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 normalization – along</a:t>
            </a:r>
            <a:r>
              <a:rPr lang="en-US" baseline="0" dirty="0" smtClean="0"/>
              <a:t> units</a:t>
            </a:r>
            <a:endParaRPr lang="en-US" dirty="0"/>
          </a:p>
        </p:txBody>
      </p:sp>
      <p:sp>
        <p:nvSpPr>
          <p:cNvPr id="4" name="Slide Number Placeholder 3"/>
          <p:cNvSpPr>
            <a:spLocks noGrp="1"/>
          </p:cNvSpPr>
          <p:nvPr>
            <p:ph type="sldNum" sz="quarter" idx="10"/>
          </p:nvPr>
        </p:nvSpPr>
        <p:spPr/>
        <p:txBody>
          <a:bodyPr/>
          <a:lstStyle/>
          <a:p>
            <a:fld id="{63603054-A1BC-B145-8846-2563B9785B92}" type="slidenum">
              <a:rPr lang="en-US" smtClean="0"/>
              <a:t>21</a:t>
            </a:fld>
            <a:endParaRPr lang="en-US"/>
          </a:p>
        </p:txBody>
      </p:sp>
    </p:spTree>
    <p:extLst>
      <p:ext uri="{BB962C8B-B14F-4D97-AF65-F5344CB8AC3E}">
        <p14:creationId xmlns:p14="http://schemas.microsoft.com/office/powerpoint/2010/main" val="40381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49317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96134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44570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72181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07E2AB-4257-4F47-B524-4277824C961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15402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07E2AB-4257-4F47-B524-4277824C961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74073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07E2AB-4257-4F47-B524-4277824C9615}"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38957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07E2AB-4257-4F47-B524-4277824C9615}"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67901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7E2AB-4257-4F47-B524-4277824C9615}"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54342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7E2AB-4257-4F47-B524-4277824C961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1461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7E2AB-4257-4F47-B524-4277824C961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5355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7E2AB-4257-4F47-B524-4277824C9615}" type="datetimeFigureOut">
              <a:rPr lang="en-US" smtClean="0"/>
              <a:t>1/26/17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36611-A8C9-A241-B4B7-61DE2DCE639D}" type="slidenum">
              <a:rPr lang="en-US" smtClean="0"/>
              <a:t>‹#›</a:t>
            </a:fld>
            <a:endParaRPr lang="en-US"/>
          </a:p>
        </p:txBody>
      </p:sp>
    </p:spTree>
    <p:extLst>
      <p:ext uri="{BB962C8B-B14F-4D97-AF65-F5344CB8AC3E}">
        <p14:creationId xmlns:p14="http://schemas.microsoft.com/office/powerpoint/2010/main" val="77587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hyperlink" Target="http://dialog-systems-class.org/" TargetMode="Externa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0586"/>
            <a:ext cx="9144000" cy="2128635"/>
          </a:xfrm>
        </p:spPr>
        <p:txBody>
          <a:bodyPr>
            <a:normAutofit fontScale="90000"/>
          </a:bodyPr>
          <a:lstStyle/>
          <a:p>
            <a:r>
              <a:rPr lang="en-US" dirty="0"/>
              <a:t> Deep Learning Methods For Automated </a:t>
            </a:r>
            <a:r>
              <a:rPr lang="en-US" dirty="0" smtClean="0"/>
              <a:t>Discourse</a:t>
            </a:r>
            <a:br>
              <a:rPr lang="en-US" dirty="0" smtClean="0"/>
            </a:br>
            <a:r>
              <a:rPr lang="en-US" sz="3700" dirty="0" smtClean="0"/>
              <a:t>CIS 700-7</a:t>
            </a:r>
            <a:endParaRPr lang="en-US" sz="3700" dirty="0"/>
          </a:p>
        </p:txBody>
      </p:sp>
      <p:sp>
        <p:nvSpPr>
          <p:cNvPr id="3" name="Subtitle 2"/>
          <p:cNvSpPr>
            <a:spLocks noGrp="1"/>
          </p:cNvSpPr>
          <p:nvPr>
            <p:ph type="subTitle" idx="1"/>
          </p:nvPr>
        </p:nvSpPr>
        <p:spPr>
          <a:xfrm>
            <a:off x="1117059" y="3602037"/>
            <a:ext cx="10110282" cy="3140139"/>
          </a:xfrm>
        </p:spPr>
        <p:txBody>
          <a:bodyPr>
            <a:normAutofit lnSpcReduction="10000"/>
          </a:bodyPr>
          <a:lstStyle/>
          <a:p>
            <a:r>
              <a:rPr lang="en-US" dirty="0" smtClean="0"/>
              <a:t>Fall 2017</a:t>
            </a:r>
          </a:p>
          <a:p>
            <a:r>
              <a:rPr lang="en-US" dirty="0" smtClean="0">
                <a:hlinkClick r:id="rId4"/>
              </a:rPr>
              <a:t>http://dialog-systems-class.org/</a:t>
            </a:r>
            <a:endParaRPr lang="en-US" dirty="0" smtClean="0"/>
          </a:p>
          <a:p>
            <a:endParaRPr lang="en-US" dirty="0"/>
          </a:p>
          <a:p>
            <a:r>
              <a:rPr lang="en-US" dirty="0" err="1" smtClean="0"/>
              <a:t>João</a:t>
            </a:r>
            <a:r>
              <a:rPr lang="en-US" dirty="0" smtClean="0"/>
              <a:t> </a:t>
            </a:r>
            <a:r>
              <a:rPr lang="en-US" dirty="0" err="1" smtClean="0"/>
              <a:t>Sedoc</a:t>
            </a:r>
            <a:r>
              <a:rPr lang="en-US" dirty="0" smtClean="0"/>
              <a:t> with Chris </a:t>
            </a:r>
            <a:r>
              <a:rPr lang="en-US" dirty="0" err="1" smtClean="0"/>
              <a:t>Callison</a:t>
            </a:r>
            <a:r>
              <a:rPr lang="en-US" dirty="0" smtClean="0"/>
              <a:t>-Burch and Lyle </a:t>
            </a:r>
            <a:r>
              <a:rPr lang="en-US" dirty="0" err="1" smtClean="0"/>
              <a:t>Ungar</a:t>
            </a:r>
            <a:endParaRPr lang="en-US" dirty="0" smtClean="0"/>
          </a:p>
          <a:p>
            <a:r>
              <a:rPr lang="en-US" dirty="0" err="1" smtClean="0"/>
              <a:t>joao@upenn.edu</a:t>
            </a:r>
            <a:endParaRPr lang="en-US" dirty="0" smtClean="0"/>
          </a:p>
          <a:p>
            <a:endParaRPr lang="en-US" dirty="0"/>
          </a:p>
          <a:p>
            <a:r>
              <a:rPr lang="en-US" dirty="0" smtClean="0"/>
              <a:t>January 24</a:t>
            </a:r>
            <a:r>
              <a:rPr lang="en-US" baseline="30000" dirty="0" smtClean="0"/>
              <a:t>th</a:t>
            </a:r>
            <a:r>
              <a:rPr lang="en-US" dirty="0" smtClean="0"/>
              <a:t>, 2017</a:t>
            </a:r>
            <a:endParaRPr lang="en-US" dirty="0"/>
          </a:p>
        </p:txBody>
      </p:sp>
      <p:pic>
        <p:nvPicPr>
          <p:cNvPr id="4" name="Picture 3"/>
          <p:cNvPicPr>
            <a:picLocks noChangeAspect="1" noChangeArrowheads="1"/>
          </p:cNvPicPr>
          <p:nvPr/>
        </p:nvPicPr>
        <p:blipFill>
          <a:blip r:embed="rId5" cstate="print"/>
          <a:srcRect/>
          <a:stretch>
            <a:fillRect/>
          </a:stretch>
        </p:blipFill>
        <p:spPr bwMode="auto">
          <a:xfrm>
            <a:off x="228600" y="6248400"/>
            <a:ext cx="1371600" cy="493776"/>
          </a:xfrm>
          <a:prstGeom prst="rect">
            <a:avLst/>
          </a:prstGeom>
          <a:noFill/>
          <a:ln w="9525">
            <a:noFill/>
            <a:miter lim="800000"/>
            <a:headEnd/>
            <a:tailEnd/>
          </a:ln>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7900794"/>
      </p:ext>
    </p:extLst>
  </p:cSld>
  <p:clrMapOvr>
    <a:masterClrMapping/>
  </p:clrMapOvr>
  <mc:AlternateContent xmlns:mc="http://schemas.openxmlformats.org/markup-compatibility/2006" xmlns:p14="http://schemas.microsoft.com/office/powerpoint/2010/main">
    <mc:Choice Requires="p14">
      <p:transition spd="slow" p14:dur="2000" advTm="10463"/>
    </mc:Choice>
    <mc:Fallback xmlns="">
      <p:transition spd="slow" advTm="10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 and momentum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459" y="1825625"/>
            <a:ext cx="10245081" cy="4351338"/>
          </a:xfrm>
        </p:spPr>
      </p:pic>
    </p:spTree>
    <p:extLst>
      <p:ext uri="{BB962C8B-B14F-4D97-AF65-F5344CB8AC3E}">
        <p14:creationId xmlns:p14="http://schemas.microsoft.com/office/powerpoint/2010/main" val="165294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 and momentum</a:t>
            </a:r>
            <a:endParaRPr lang="en-US" dirty="0"/>
          </a:p>
        </p:txBody>
      </p:sp>
      <p:sp>
        <p:nvSpPr>
          <p:cNvPr id="3" name="Content Placeholder 2"/>
          <p:cNvSpPr>
            <a:spLocks noGrp="1"/>
          </p:cNvSpPr>
          <p:nvPr>
            <p:ph idx="1"/>
          </p:nvPr>
        </p:nvSpPr>
        <p:spPr/>
        <p:txBody>
          <a:bodyPr/>
          <a:lstStyle/>
          <a:p>
            <a:r>
              <a:rPr lang="en-US" dirty="0" smtClean="0"/>
              <a:t>What’s interaction between batch size and learning rate/momentum?</a:t>
            </a:r>
          </a:p>
          <a:p>
            <a:r>
              <a:rPr lang="en-US" dirty="0" smtClean="0"/>
              <a:t>How would you adjust learning rate if at all?</a:t>
            </a:r>
          </a:p>
          <a:p>
            <a:endParaRPr lang="en-US" dirty="0"/>
          </a:p>
        </p:txBody>
      </p:sp>
    </p:spTree>
    <p:extLst>
      <p:ext uri="{BB962C8B-B14F-4D97-AF65-F5344CB8AC3E}">
        <p14:creationId xmlns:p14="http://schemas.microsoft.com/office/powerpoint/2010/main" val="166146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sp>
        <p:nvSpPr>
          <p:cNvPr id="3" name="Content Placeholder 2"/>
          <p:cNvSpPr>
            <a:spLocks noGrp="1"/>
          </p:cNvSpPr>
          <p:nvPr>
            <p:ph idx="1"/>
          </p:nvPr>
        </p:nvSpPr>
        <p:spPr/>
        <p:txBody>
          <a:bodyPr/>
          <a:lstStyle/>
          <a:p>
            <a:r>
              <a:rPr lang="en-US" dirty="0" smtClean="0"/>
              <a:t>Optimization perspective suggests </a:t>
            </a:r>
            <a:r>
              <a:rPr lang="en-US" dirty="0"/>
              <a:t>that the weights should be large enough to propagate information </a:t>
            </a:r>
            <a:r>
              <a:rPr lang="en-US" dirty="0" smtClean="0"/>
              <a:t>successfully</a:t>
            </a:r>
            <a:r>
              <a:rPr lang="en-US" dirty="0"/>
              <a:t>, but some regularization concerns encourage making them </a:t>
            </a:r>
            <a:r>
              <a:rPr lang="en-US" dirty="0" smtClean="0"/>
              <a:t>smaller</a:t>
            </a:r>
          </a:p>
          <a:p>
            <a:r>
              <a:rPr lang="en-US" dirty="0" smtClean="0"/>
              <a:t>SGD parameters near to initialization point</a:t>
            </a:r>
          </a:p>
          <a:p>
            <a:r>
              <a:rPr lang="en-US" dirty="0" smtClean="0"/>
              <a:t>Why is gradient descent with early stopping similar to weight decay? Is this L2 btw?</a:t>
            </a:r>
            <a:endParaRPr lang="en-US" dirty="0"/>
          </a:p>
          <a:p>
            <a:endParaRPr lang="en-US" dirty="0"/>
          </a:p>
        </p:txBody>
      </p:sp>
    </p:spTree>
    <p:extLst>
      <p:ext uri="{BB962C8B-B14F-4D97-AF65-F5344CB8AC3E}">
        <p14:creationId xmlns:p14="http://schemas.microsoft.com/office/powerpoint/2010/main" val="69314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190" y="3016752"/>
            <a:ext cx="5527486" cy="1352047"/>
          </a:xfrm>
        </p:spPr>
      </p:pic>
      <p:sp>
        <p:nvSpPr>
          <p:cNvPr id="5" name="TextBox 4"/>
          <p:cNvSpPr txBox="1"/>
          <p:nvPr/>
        </p:nvSpPr>
        <p:spPr>
          <a:xfrm>
            <a:off x="2846916" y="2076721"/>
            <a:ext cx="4500034" cy="553998"/>
          </a:xfrm>
          <a:prstGeom prst="rect">
            <a:avLst/>
          </a:prstGeom>
          <a:noFill/>
        </p:spPr>
        <p:txBody>
          <a:bodyPr wrap="square" rtlCol="0">
            <a:spAutoFit/>
          </a:bodyPr>
          <a:lstStyle/>
          <a:p>
            <a:r>
              <a:rPr lang="en-US" sz="3000" dirty="0" smtClean="0"/>
              <a:t>m – inputs and n - outputs </a:t>
            </a:r>
            <a:endParaRPr lang="en-US" sz="3000" dirty="0"/>
          </a:p>
        </p:txBody>
      </p:sp>
      <p:sp>
        <p:nvSpPr>
          <p:cNvPr id="6" name="TextBox 5"/>
          <p:cNvSpPr txBox="1"/>
          <p:nvPr/>
        </p:nvSpPr>
        <p:spPr>
          <a:xfrm>
            <a:off x="2099733" y="4639732"/>
            <a:ext cx="7569200" cy="584775"/>
          </a:xfrm>
          <a:prstGeom prst="rect">
            <a:avLst/>
          </a:prstGeom>
          <a:noFill/>
        </p:spPr>
        <p:txBody>
          <a:bodyPr wrap="square" rtlCol="0">
            <a:spAutoFit/>
          </a:bodyPr>
          <a:lstStyle/>
          <a:p>
            <a:r>
              <a:rPr lang="en-US" sz="3200" dirty="0" smtClean="0"/>
              <a:t>Sparse initialization for deep </a:t>
            </a:r>
            <a:r>
              <a:rPr lang="en-US" sz="3200" smtClean="0"/>
              <a:t>wide networks </a:t>
            </a:r>
            <a:endParaRPr lang="en-US" sz="3200" dirty="0"/>
          </a:p>
        </p:txBody>
      </p:sp>
    </p:spTree>
    <p:extLst>
      <p:ext uri="{BB962C8B-B14F-4D97-AF65-F5344CB8AC3E}">
        <p14:creationId xmlns:p14="http://schemas.microsoft.com/office/powerpoint/2010/main" val="70067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Why are we not randomly initializing biases? In initializing weights what are the heuristic to decide the scale of the distribution?</a:t>
            </a:r>
          </a:p>
          <a:p>
            <a:r>
              <a:rPr lang="en-US" dirty="0" smtClean="0"/>
              <a:t>When talking about normalization in weight initialization they comment that a certain choice of initialization is designed to achieve equal activation variance at each function and equal gradient variance. What does this mean?</a:t>
            </a:r>
          </a:p>
          <a:p>
            <a:r>
              <a:rPr lang="en-US" dirty="0" smtClean="0"/>
              <a:t>What does it mean to initialize parameters as a orthogonal matrix?</a:t>
            </a:r>
          </a:p>
          <a:p>
            <a:r>
              <a:rPr lang="en-US" dirty="0" smtClean="0"/>
              <a:t>In initialization, we does not initialize the bias randomly because would it affect the model or is it an overdo ? Also, assigning to zero would not always be true as it would also depend on the activation function. For example, in sigmoid, at x=0, the value is 0.5; so does that mean in this case we need to initialize it with large negative value ?</a:t>
            </a:r>
          </a:p>
          <a:p>
            <a:r>
              <a:rPr lang="en-US" dirty="0" smtClean="0"/>
              <a:t>Is sparse initialization of weight akin to dropout at initialization time and does it also help in regularization? Also, I do not understand fully how having a high bias at initialization time (which sparse initialization introduces) effects </a:t>
            </a:r>
            <a:r>
              <a:rPr lang="en-US" dirty="0" err="1" smtClean="0"/>
              <a:t>maxout</a:t>
            </a:r>
            <a:r>
              <a:rPr lang="en-US" dirty="0" smtClean="0"/>
              <a:t> units?</a:t>
            </a:r>
          </a:p>
          <a:p>
            <a:endParaRPr lang="en-US" dirty="0" smtClean="0"/>
          </a:p>
          <a:p>
            <a:endParaRPr lang="en-US" dirty="0" smtClean="0"/>
          </a:p>
          <a:p>
            <a:endParaRPr lang="en-US" dirty="0"/>
          </a:p>
        </p:txBody>
      </p:sp>
    </p:spTree>
    <p:extLst>
      <p:ext uri="{BB962C8B-B14F-4D97-AF65-F5344CB8AC3E}">
        <p14:creationId xmlns:p14="http://schemas.microsoft.com/office/powerpoint/2010/main" val="3560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normAutofit/>
          </a:bodyPr>
          <a:lstStyle/>
          <a:p>
            <a:pPr marL="0" indent="0">
              <a:buNone/>
            </a:pPr>
            <a:r>
              <a:rPr lang="en-US" sz="4400" dirty="0" smtClean="0"/>
              <a:t>What was your favorite and why?</a:t>
            </a:r>
            <a:endParaRPr lang="en-US" sz="4400" dirty="0"/>
          </a:p>
        </p:txBody>
      </p:sp>
    </p:spTree>
    <p:extLst>
      <p:ext uri="{BB962C8B-B14F-4D97-AF65-F5344CB8AC3E}">
        <p14:creationId xmlns:p14="http://schemas.microsoft.com/office/powerpoint/2010/main" val="37017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Adagrad</a:t>
            </a:r>
            <a:r>
              <a:rPr lang="en-US" dirty="0" smtClean="0"/>
              <a:t> – learning rate inversely proportional square root </a:t>
            </a:r>
            <a:r>
              <a:rPr lang="en-US" dirty="0"/>
              <a:t>of the sum of all of their historical squared </a:t>
            </a:r>
            <a:r>
              <a:rPr lang="en-US" dirty="0" smtClean="0"/>
              <a:t>values</a:t>
            </a:r>
          </a:p>
          <a:p>
            <a:endParaRPr lang="en-US" dirty="0" smtClean="0"/>
          </a:p>
          <a:p>
            <a:r>
              <a:rPr lang="en-US" dirty="0" err="1" smtClean="0"/>
              <a:t>RMSProp</a:t>
            </a:r>
            <a:r>
              <a:rPr lang="en-US" dirty="0" smtClean="0"/>
              <a:t> – learning rate inversely proportional to entire gradient history</a:t>
            </a:r>
          </a:p>
          <a:p>
            <a:endParaRPr lang="en-US" dirty="0" smtClean="0"/>
          </a:p>
          <a:p>
            <a:r>
              <a:rPr lang="en-US" dirty="0" smtClean="0"/>
              <a:t>Adam - </a:t>
            </a:r>
            <a:r>
              <a:rPr lang="en-US" dirty="0"/>
              <a:t>combination of </a:t>
            </a:r>
            <a:r>
              <a:rPr lang="en-US" dirty="0" err="1"/>
              <a:t>RMSProp</a:t>
            </a:r>
            <a:r>
              <a:rPr lang="en-US" dirty="0"/>
              <a:t> and </a:t>
            </a:r>
            <a:r>
              <a:rPr lang="en-US" dirty="0" smtClean="0"/>
              <a:t>momentum with </a:t>
            </a:r>
            <a:r>
              <a:rPr lang="en-US" dirty="0"/>
              <a:t>a few important </a:t>
            </a:r>
            <a:r>
              <a:rPr lang="en-US" dirty="0" smtClean="0"/>
              <a:t>distinctions</a:t>
            </a:r>
          </a:p>
          <a:p>
            <a:endParaRPr lang="en-US" dirty="0" smtClean="0"/>
          </a:p>
          <a:p>
            <a:r>
              <a:rPr lang="en-US" dirty="0" smtClean="0"/>
              <a:t>Conjugate gradients</a:t>
            </a:r>
          </a:p>
          <a:p>
            <a:endParaRPr lang="en-US" dirty="0" smtClean="0"/>
          </a:p>
          <a:p>
            <a:r>
              <a:rPr lang="en-US" dirty="0" smtClean="0"/>
              <a:t>Newton’s Method – with finite memory</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7795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609600" y="162984"/>
            <a:ext cx="10972800" cy="1143000"/>
          </a:xfrm>
        </p:spPr>
        <p:txBody>
          <a:bodyPr/>
          <a:lstStyle/>
          <a:p>
            <a:r>
              <a:rPr lang="en-US" altLang="en-US"/>
              <a:t>Conjugate gradient</a:t>
            </a:r>
          </a:p>
        </p:txBody>
      </p:sp>
      <p:sp>
        <p:nvSpPr>
          <p:cNvPr id="10243" name="Rectangle 3"/>
          <p:cNvSpPr>
            <a:spLocks noGrp="1" noChangeArrowheads="1"/>
          </p:cNvSpPr>
          <p:nvPr>
            <p:ph type="body" idx="1"/>
          </p:nvPr>
        </p:nvSpPr>
        <p:spPr>
          <a:xfrm>
            <a:off x="609600" y="1234018"/>
            <a:ext cx="10972800" cy="4525433"/>
          </a:xfrm>
        </p:spPr>
        <p:txBody>
          <a:bodyPr/>
          <a:lstStyle/>
          <a:p>
            <a:pPr lvl="1">
              <a:lnSpc>
                <a:spcPct val="90000"/>
              </a:lnSpc>
            </a:pPr>
            <a:endParaRPr lang="en-US" altLang="en-US" dirty="0">
              <a:solidFill>
                <a:srgbClr val="FF0000"/>
              </a:solidFill>
            </a:endParaRPr>
          </a:p>
          <a:p>
            <a:pPr>
              <a:lnSpc>
                <a:spcPct val="90000"/>
              </a:lnSpc>
            </a:pPr>
            <a:r>
              <a:rPr lang="en-US" altLang="en-US" dirty="0"/>
              <a:t>There is an alternative to going to the minimum in one step by multiplying by the inverse  of the curvature matrix.</a:t>
            </a:r>
          </a:p>
          <a:p>
            <a:pPr>
              <a:lnSpc>
                <a:spcPct val="90000"/>
              </a:lnSpc>
            </a:pPr>
            <a:r>
              <a:rPr lang="en-US" altLang="en-US" dirty="0"/>
              <a:t>Use a sequence of steps each of which finds the minimum along one direction. </a:t>
            </a:r>
          </a:p>
          <a:p>
            <a:pPr>
              <a:lnSpc>
                <a:spcPct val="90000"/>
              </a:lnSpc>
            </a:pPr>
            <a:r>
              <a:rPr lang="en-US" altLang="en-US" dirty="0"/>
              <a:t>Make sure that each new direction is </a:t>
            </a:r>
            <a:r>
              <a:rPr lang="ja-JP" altLang="en-US" dirty="0"/>
              <a:t>“</a:t>
            </a:r>
            <a:r>
              <a:rPr lang="en-US" altLang="ja-JP" dirty="0"/>
              <a:t>conjugate</a:t>
            </a:r>
            <a:r>
              <a:rPr lang="ja-JP" altLang="en-US" dirty="0"/>
              <a:t>”</a:t>
            </a:r>
            <a:r>
              <a:rPr lang="en-US" altLang="ja-JP" dirty="0"/>
              <a:t> to the previous directions so you do not mess up the minimization you already did.  </a:t>
            </a:r>
          </a:p>
          <a:p>
            <a:pPr lvl="1">
              <a:lnSpc>
                <a:spcPct val="90000"/>
              </a:lnSpc>
            </a:pPr>
            <a:r>
              <a:rPr lang="en-US" altLang="en-US" dirty="0"/>
              <a:t>“conjugate” means that as you go in the new direction, you do not change the </a:t>
            </a:r>
            <a:r>
              <a:rPr lang="en-US" altLang="en-US" dirty="0">
                <a:solidFill>
                  <a:srgbClr val="3333CC"/>
                </a:solidFill>
              </a:rPr>
              <a:t>gradients</a:t>
            </a:r>
            <a:r>
              <a:rPr lang="en-US" altLang="en-US" dirty="0"/>
              <a:t> in the previous directions.</a:t>
            </a:r>
          </a:p>
        </p:txBody>
      </p:sp>
    </p:spTree>
    <p:extLst>
      <p:ext uri="{BB962C8B-B14F-4D97-AF65-F5344CB8AC3E}">
        <p14:creationId xmlns:p14="http://schemas.microsoft.com/office/powerpoint/2010/main" val="1591377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rot="19200142">
            <a:off x="148167" y="2324101"/>
            <a:ext cx="6623051" cy="2586567"/>
          </a:xfrm>
          <a:prstGeom prst="ellipse">
            <a:avLst/>
          </a:prstGeom>
          <a:solidFill>
            <a:schemeClr val="bg2"/>
          </a:solidFill>
          <a:ln w="28575">
            <a:solidFill>
              <a:srgbClr val="29292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2400"/>
          </a:p>
        </p:txBody>
      </p:sp>
      <p:cxnSp>
        <p:nvCxnSpPr>
          <p:cNvPr id="15" name="Straight Connector 14"/>
          <p:cNvCxnSpPr/>
          <p:nvPr/>
        </p:nvCxnSpPr>
        <p:spPr>
          <a:xfrm flipH="1">
            <a:off x="2296585" y="1602318"/>
            <a:ext cx="2671233" cy="3541183"/>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sp>
        <p:nvSpPr>
          <p:cNvPr id="47107" name="Title 1"/>
          <p:cNvSpPr>
            <a:spLocks noGrp="1"/>
          </p:cNvSpPr>
          <p:nvPr>
            <p:ph type="title"/>
          </p:nvPr>
        </p:nvSpPr>
        <p:spPr/>
        <p:txBody>
          <a:bodyPr/>
          <a:lstStyle/>
          <a:p>
            <a:r>
              <a:rPr lang="en-CA" altLang="en-US"/>
              <a:t>A picture of conjugate gradient</a:t>
            </a:r>
          </a:p>
        </p:txBody>
      </p:sp>
      <p:cxnSp>
        <p:nvCxnSpPr>
          <p:cNvPr id="5" name="Straight Arrow Connector 4"/>
          <p:cNvCxnSpPr/>
          <p:nvPr/>
        </p:nvCxnSpPr>
        <p:spPr>
          <a:xfrm>
            <a:off x="1263651" y="3725334"/>
            <a:ext cx="1663700" cy="677333"/>
          </a:xfrm>
          <a:prstGeom prst="straightConnector1">
            <a:avLst/>
          </a:prstGeom>
          <a:ln w="38100">
            <a:solidFill>
              <a:srgbClr val="292929"/>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832100" y="3500967"/>
            <a:ext cx="670984" cy="901700"/>
          </a:xfrm>
          <a:prstGeom prst="straightConnector1">
            <a:avLst/>
          </a:prstGeom>
          <a:ln w="38100">
            <a:solidFill>
              <a:srgbClr val="292929"/>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6"/>
            <a:endCxn id="3" idx="2"/>
          </p:cNvCxnSpPr>
          <p:nvPr/>
        </p:nvCxnSpPr>
        <p:spPr>
          <a:xfrm flipH="1">
            <a:off x="922867" y="1488017"/>
            <a:ext cx="5073651" cy="42566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272" name="TextBox 18"/>
          <p:cNvSpPr txBox="1">
            <a:spLocks noChangeArrowheads="1"/>
          </p:cNvSpPr>
          <p:nvPr/>
        </p:nvSpPr>
        <p:spPr bwMode="auto">
          <a:xfrm>
            <a:off x="6576485" y="1915584"/>
            <a:ext cx="5183716" cy="337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r>
              <a:rPr lang="en-CA" altLang="en-US" sz="2667"/>
              <a:t>The gradient in the direction of the first step is zero at all points on the green line. </a:t>
            </a:r>
          </a:p>
          <a:p>
            <a:endParaRPr lang="en-CA" altLang="en-US" sz="2667"/>
          </a:p>
          <a:p>
            <a:r>
              <a:rPr lang="en-CA" altLang="en-US" sz="2667"/>
              <a:t>So if we move along the green line we don’t mess up the minimization we already did in the first direction.</a:t>
            </a:r>
          </a:p>
        </p:txBody>
      </p:sp>
    </p:spTree>
    <p:extLst>
      <p:ext uri="{BB962C8B-B14F-4D97-AF65-F5344CB8AC3E}">
        <p14:creationId xmlns:p14="http://schemas.microsoft.com/office/powerpoint/2010/main" val="532250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72">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27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lstStyle/>
          <a:p>
            <a:r>
              <a:rPr lang="en-US" dirty="0" smtClean="0"/>
              <a:t>What is the motivation behind Adam?</a:t>
            </a:r>
          </a:p>
          <a:p>
            <a:r>
              <a:rPr lang="en-US" dirty="0" smtClean="0"/>
              <a:t>Why isn't Adam better than </a:t>
            </a:r>
            <a:r>
              <a:rPr lang="en-US" dirty="0" err="1" smtClean="0"/>
              <a:t>AdaGrad</a:t>
            </a:r>
            <a:r>
              <a:rPr lang="en-US" dirty="0" smtClean="0"/>
              <a:t> when it is basically </a:t>
            </a:r>
            <a:r>
              <a:rPr lang="en-US" dirty="0" err="1" smtClean="0"/>
              <a:t>RMSProp</a:t>
            </a:r>
            <a:r>
              <a:rPr lang="en-US" dirty="0" smtClean="0"/>
              <a:t> with momentum where </a:t>
            </a:r>
            <a:r>
              <a:rPr lang="en-US" dirty="0" err="1" smtClean="0"/>
              <a:t>RMSProp</a:t>
            </a:r>
            <a:r>
              <a:rPr lang="en-US" dirty="0" smtClean="0"/>
              <a:t> is supposedly a modified </a:t>
            </a:r>
            <a:r>
              <a:rPr lang="en-US" dirty="0" err="1" smtClean="0"/>
              <a:t>AdaGrad</a:t>
            </a:r>
            <a:r>
              <a:rPr lang="en-US" dirty="0" smtClean="0"/>
              <a:t> that is better in non-convex models like ones for Deep Learning?</a:t>
            </a:r>
          </a:p>
          <a:p>
            <a:r>
              <a:rPr lang="en-US" dirty="0" smtClean="0"/>
              <a:t>Could we know under which condition, which optimization algorithm might work better?</a:t>
            </a:r>
          </a:p>
          <a:p>
            <a:r>
              <a:rPr lang="en-US" dirty="0" smtClean="0"/>
              <a:t>Where does the bias that is corrected by in the Adam algorithm seep in through? Is this the bias introduced by the initial values assigned for the weights and the "bias" at initialization?</a:t>
            </a:r>
          </a:p>
          <a:p>
            <a:endParaRPr lang="en-US" dirty="0" smtClean="0"/>
          </a:p>
          <a:p>
            <a:endParaRPr lang="en-US" dirty="0" smtClean="0"/>
          </a:p>
          <a:p>
            <a:endParaRPr lang="en-US" dirty="0"/>
          </a:p>
        </p:txBody>
      </p:sp>
    </p:spTree>
    <p:extLst>
      <p:ext uri="{BB962C8B-B14F-4D97-AF65-F5344CB8AC3E}">
        <p14:creationId xmlns:p14="http://schemas.microsoft.com/office/powerpoint/2010/main" val="171780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r>
              <a:rPr lang="en-US" altLang="en-US" dirty="0"/>
              <a:t>Office </a:t>
            </a:r>
            <a:r>
              <a:rPr lang="en-US" altLang="en-US" dirty="0" smtClean="0"/>
              <a:t>Hours</a:t>
            </a:r>
            <a:endParaRPr lang="en-US" altLang="en-US" dirty="0"/>
          </a:p>
        </p:txBody>
      </p:sp>
      <p:sp>
        <p:nvSpPr>
          <p:cNvPr id="3" name="Content Placeholder 2"/>
          <p:cNvSpPr>
            <a:spLocks noGrp="1"/>
          </p:cNvSpPr>
          <p:nvPr>
            <p:ph idx="1"/>
          </p:nvPr>
        </p:nvSpPr>
        <p:spPr/>
        <p:txBody>
          <a:bodyPr rtlCol="0">
            <a:normAutofit/>
          </a:bodyPr>
          <a:lstStyle/>
          <a:p>
            <a:pPr fontAlgn="auto">
              <a:spcAft>
                <a:spcPts val="0"/>
              </a:spcAft>
              <a:buFont typeface="Arial"/>
              <a:buChar char="•"/>
              <a:defRPr/>
            </a:pPr>
            <a:endParaRPr lang="en-US" sz="5000" dirty="0" smtClean="0"/>
          </a:p>
          <a:p>
            <a:pPr fontAlgn="auto">
              <a:spcAft>
                <a:spcPts val="0"/>
              </a:spcAft>
              <a:buFont typeface="Arial"/>
              <a:buChar char="•"/>
              <a:defRPr/>
            </a:pPr>
            <a:endParaRPr lang="en-US" sz="5000" dirty="0"/>
          </a:p>
          <a:p>
            <a:pPr marL="0" indent="0" fontAlgn="auto">
              <a:spcAft>
                <a:spcPts val="0"/>
              </a:spcAft>
              <a:buFont typeface="Arial"/>
              <a:buNone/>
              <a:defRPr/>
            </a:pPr>
            <a:r>
              <a:rPr lang="en-US" sz="5000" dirty="0" smtClean="0"/>
              <a:t>Tuesdays 5-6 in Levine 512</a:t>
            </a:r>
          </a:p>
          <a:p>
            <a:pPr marL="0" indent="0" fontAlgn="auto">
              <a:spcAft>
                <a:spcPts val="0"/>
              </a:spcAft>
              <a:buFont typeface="Arial"/>
              <a:buNone/>
              <a:defRPr/>
            </a:pPr>
            <a:endParaRPr lang="en-US" sz="5000" dirty="0"/>
          </a:p>
          <a:p>
            <a:pPr marL="0" indent="0" fontAlgn="auto">
              <a:spcAft>
                <a:spcPts val="0"/>
              </a:spcAft>
              <a:buFont typeface="Arial"/>
              <a:buNone/>
              <a:defRPr/>
            </a:pPr>
            <a:r>
              <a:rPr lang="en-US" sz="5000" dirty="0" smtClean="0"/>
              <a:t>Sign up to present HW 1</a:t>
            </a:r>
            <a:endParaRPr lang="en-US" sz="5000" dirty="0"/>
          </a:p>
        </p:txBody>
      </p:sp>
      <p:pic>
        <p:nvPicPr>
          <p:cNvPr id="5" name="Sound 4">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6800" y="5892800"/>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94063"/>
      </p:ext>
    </p:extLst>
  </p:cSld>
  <p:clrMapOvr>
    <a:masterClrMapping/>
  </p:clrMapOvr>
  <p:transition spd="slow" advTm="1939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24178" cy="7213600"/>
          </a:xfrm>
          <a:prstGeom prst="rect">
            <a:avLst/>
          </a:prstGeom>
        </p:spPr>
      </p:pic>
    </p:spTree>
    <p:extLst>
      <p:ext uri="{BB962C8B-B14F-4D97-AF65-F5344CB8AC3E}">
        <p14:creationId xmlns:p14="http://schemas.microsoft.com/office/powerpoint/2010/main" val="11000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“One of the most import method in deep learning in the last five years.”</a:t>
            </a:r>
          </a:p>
          <a:p>
            <a:r>
              <a:rPr lang="en-US" dirty="0" smtClean="0"/>
              <a:t>Faster training and more accurate</a:t>
            </a:r>
          </a:p>
          <a:p>
            <a:r>
              <a:rPr lang="en-US" dirty="0" smtClean="0"/>
              <a:t>Constant learning rate</a:t>
            </a:r>
          </a:p>
          <a:p>
            <a:r>
              <a:rPr lang="en-US" dirty="0" smtClean="0"/>
              <a:t>Larger networks</a:t>
            </a:r>
          </a:p>
          <a:p>
            <a:r>
              <a:rPr lang="en-US" dirty="0" smtClean="0"/>
              <a:t>Can train sigmoid without pre-training</a:t>
            </a:r>
          </a:p>
          <a:p>
            <a:r>
              <a:rPr lang="en-US" dirty="0" smtClean="0"/>
              <a:t>Expensive for recurrent neural networks? - </a:t>
            </a:r>
          </a:p>
          <a:p>
            <a:r>
              <a:rPr lang="en-US" dirty="0" smtClean="0"/>
              <a:t>Is there a relationship between </a:t>
            </a:r>
            <a:r>
              <a:rPr lang="en-US" smtClean="0"/>
              <a:t>batch normalization </a:t>
            </a:r>
            <a:r>
              <a:rPr lang="en-US" dirty="0" smtClean="0"/>
              <a:t>and dropout?</a:t>
            </a:r>
          </a:p>
          <a:p>
            <a:endParaRPr lang="en-US" dirty="0"/>
          </a:p>
        </p:txBody>
      </p:sp>
    </p:spTree>
    <p:extLst>
      <p:ext uri="{BB962C8B-B14F-4D97-AF65-F5344CB8AC3E}">
        <p14:creationId xmlns:p14="http://schemas.microsoft.com/office/powerpoint/2010/main" val="453560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theory and experiments show that batch normalization </a:t>
            </a:r>
            <a:r>
              <a:rPr lang="en-US" dirty="0" err="1" smtClean="0"/>
              <a:t>smooths</a:t>
            </a:r>
            <a:r>
              <a:rPr lang="en-US" dirty="0" smtClean="0"/>
              <a:t> and speeds up the learning process. Does it also increase the accuracy? If so, why?</a:t>
            </a:r>
          </a:p>
          <a:p>
            <a:r>
              <a:rPr lang="en-US" dirty="0" smtClean="0"/>
              <a:t>Since in batch normalization, as we are finding H' on every </a:t>
            </a:r>
            <a:r>
              <a:rPr lang="en-US" dirty="0" err="1" smtClean="0"/>
              <a:t>minibatch</a:t>
            </a:r>
            <a:r>
              <a:rPr lang="en-US" dirty="0" smtClean="0"/>
              <a:t> rather than on entire batch, is it similar to adding random noise in hidden layers? Would this lead to regularization as well?</a:t>
            </a:r>
          </a:p>
          <a:p>
            <a:r>
              <a:rPr lang="en-US" dirty="0" smtClean="0"/>
              <a:t>In batch normalization, the input to each layer is whitened first (zero mean, unit </a:t>
            </a:r>
            <a:r>
              <a:rPr lang="en-US" dirty="0" err="1" smtClean="0"/>
              <a:t>sd</a:t>
            </a:r>
            <a:r>
              <a:rPr lang="en-US" dirty="0" smtClean="0"/>
              <a:t>).  I have read that whitening can  exaggerate the noise in the data, since it stretches all dimensions (including the irrelevant dimensions of tiny variance that are mostly noise) to be of equal size in the input. Won't it create a problem?</a:t>
            </a:r>
          </a:p>
          <a:p>
            <a:endParaRPr lang="en-US" dirty="0" smtClean="0"/>
          </a:p>
          <a:p>
            <a:endParaRPr lang="en-US" dirty="0" smtClean="0"/>
          </a:p>
          <a:p>
            <a:endParaRPr lang="en-US" dirty="0"/>
          </a:p>
        </p:txBody>
      </p:sp>
    </p:spTree>
    <p:extLst>
      <p:ext uri="{BB962C8B-B14F-4D97-AF65-F5344CB8AC3E}">
        <p14:creationId xmlns:p14="http://schemas.microsoft.com/office/powerpoint/2010/main" val="138128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Why are standard deviation of gradient and activations important?</a:t>
            </a:r>
          </a:p>
          <a:p>
            <a:r>
              <a:rPr lang="en-US" dirty="0" smtClean="0"/>
              <a:t>Why normalizing solves the problem of many layers and of simultaneous updates? And isn't it more complicated to train lower layers, since now we have to take the derivative of the standard deviation and mean? Why do we do it for mini batches and not all the dataset?</a:t>
            </a:r>
          </a:p>
          <a:p>
            <a:r>
              <a:rPr lang="en-US" dirty="0" smtClean="0"/>
              <a:t>How does this relate to activation function?</a:t>
            </a:r>
          </a:p>
          <a:p>
            <a:endParaRPr lang="en-US" dirty="0" smtClean="0"/>
          </a:p>
          <a:p>
            <a:endParaRPr lang="en-US" dirty="0"/>
          </a:p>
        </p:txBody>
      </p:sp>
    </p:spTree>
    <p:extLst>
      <p:ext uri="{BB962C8B-B14F-4D97-AF65-F5344CB8AC3E}">
        <p14:creationId xmlns:p14="http://schemas.microsoft.com/office/powerpoint/2010/main" val="112012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Chapter 10: Recurrent neural networks!</a:t>
            </a:r>
          </a:p>
          <a:p>
            <a:r>
              <a:rPr lang="en-US" dirty="0" smtClean="0"/>
              <a:t>Please read chapter 10 very carefully</a:t>
            </a:r>
          </a:p>
          <a:p>
            <a:endParaRPr lang="en-US" dirty="0" smtClean="0"/>
          </a:p>
          <a:p>
            <a:endParaRPr lang="en-US" dirty="0"/>
          </a:p>
        </p:txBody>
      </p:sp>
    </p:spTree>
    <p:extLst>
      <p:ext uri="{BB962C8B-B14F-4D97-AF65-F5344CB8AC3E}">
        <p14:creationId xmlns:p14="http://schemas.microsoft.com/office/powerpoint/2010/main" val="1551710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 headache</a:t>
            </a:r>
            <a:endParaRPr lang="en-US" dirty="0"/>
          </a:p>
        </p:txBody>
      </p:sp>
      <p:sp>
        <p:nvSpPr>
          <p:cNvPr id="3" name="Content Placeholder 2"/>
          <p:cNvSpPr>
            <a:spLocks noGrp="1"/>
          </p:cNvSpPr>
          <p:nvPr>
            <p:ph idx="1"/>
          </p:nvPr>
        </p:nvSpPr>
        <p:spPr/>
        <p:txBody>
          <a:bodyPr/>
          <a:lstStyle/>
          <a:p>
            <a:pPr marL="0" indent="0">
              <a:buNone/>
            </a:pPr>
            <a:r>
              <a:rPr lang="en-US" sz="4400" dirty="0" smtClean="0"/>
              <a:t>Where is everyone on AWS?</a:t>
            </a:r>
          </a:p>
          <a:p>
            <a:pPr marL="0" indent="0">
              <a:buNone/>
            </a:pPr>
            <a:endParaRPr lang="en-US" sz="4400" dirty="0" smtClean="0"/>
          </a:p>
          <a:p>
            <a:pPr marL="0" indent="0">
              <a:buNone/>
            </a:pPr>
            <a:r>
              <a:rPr lang="en-US" sz="4400" dirty="0" smtClean="0"/>
              <a:t>Do you have access to p2.xlarge?</a:t>
            </a:r>
          </a:p>
          <a:p>
            <a:pPr marL="0" indent="0">
              <a:buNone/>
            </a:pPr>
            <a:endParaRPr lang="en-US" sz="4400" dirty="0" smtClean="0"/>
          </a:p>
          <a:p>
            <a:pPr marL="0" indent="0">
              <a:buNone/>
            </a:pPr>
            <a:r>
              <a:rPr lang="en-US" sz="4400" dirty="0" smtClean="0"/>
              <a:t>Please pay attention to cost!!!!</a:t>
            </a:r>
          </a:p>
          <a:p>
            <a:endParaRPr lang="en-US" dirty="0"/>
          </a:p>
        </p:txBody>
      </p:sp>
    </p:spTree>
    <p:extLst>
      <p:ext uri="{BB962C8B-B14F-4D97-AF65-F5344CB8AC3E}">
        <p14:creationId xmlns:p14="http://schemas.microsoft.com/office/powerpoint/2010/main" val="573909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80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1</a:t>
            </a:r>
            <a:r>
              <a:rPr lang="en-US" dirty="0"/>
              <a:t>. Since in batch normalization, as we are finding H' on every </a:t>
            </a:r>
            <a:r>
              <a:rPr lang="en-US" dirty="0" err="1"/>
              <a:t>minibatch</a:t>
            </a:r>
            <a:r>
              <a:rPr lang="en-US" dirty="0"/>
              <a:t> rather than on entire batch, is it similar to adding random noise in hidden layers? Would this lead to regularization as well?</a:t>
            </a:r>
          </a:p>
          <a:p>
            <a:r>
              <a:rPr lang="en-US" dirty="0"/>
              <a:t>2. Is there any algorithm on how to  divide features into blocks in block coordinate descent?</a:t>
            </a:r>
          </a:p>
          <a:p>
            <a:r>
              <a:rPr lang="en-US" dirty="0"/>
              <a:t>3. In batch normalization, the input to each layer is whitened first (zero mean, unit </a:t>
            </a:r>
            <a:r>
              <a:rPr lang="en-US" dirty="0" err="1"/>
              <a:t>sd</a:t>
            </a:r>
            <a:r>
              <a:rPr lang="en-US" dirty="0"/>
              <a:t>).  I have read that whitening can  exaggerate the noise in the data, since it stretches all dimensions (including the irrelevant dimensions of tiny variance that are mostly noise) to be of equal size in the input. Won't it create a problem?</a:t>
            </a:r>
          </a:p>
          <a:p>
            <a:endParaRPr lang="en-US" dirty="0"/>
          </a:p>
        </p:txBody>
      </p:sp>
    </p:spTree>
    <p:extLst>
      <p:ext uri="{BB962C8B-B14F-4D97-AF65-F5344CB8AC3E}">
        <p14:creationId xmlns:p14="http://schemas.microsoft.com/office/powerpoint/2010/main" val="461052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Recently, Adam is quite popular in optimizing deep learning models. However, the book says there's no consensus on choosing which optimization algorithms to use. Could we know under which condition, which optimization algorithm might work better?</a:t>
            </a:r>
          </a:p>
          <a:p>
            <a:pPr marL="0" indent="0">
              <a:buNone/>
            </a:pPr>
            <a:endParaRPr lang="en-US" dirty="0"/>
          </a:p>
          <a:p>
            <a:r>
              <a:rPr lang="en-US" dirty="0"/>
              <a:t>2. As the book states, batch normalization is one of the most exciting innovations in deep learning community. The theory and experiments show that batch normalization </a:t>
            </a:r>
            <a:r>
              <a:rPr lang="en-US" dirty="0" err="1"/>
              <a:t>smooths</a:t>
            </a:r>
            <a:r>
              <a:rPr lang="en-US" dirty="0"/>
              <a:t> and speeds up the learning process. Does it also increase the accuracy? If so, why?</a:t>
            </a:r>
          </a:p>
          <a:p>
            <a:pPr marL="0" indent="0">
              <a:buNone/>
            </a:pPr>
            <a:endParaRPr lang="en-US" dirty="0"/>
          </a:p>
          <a:p>
            <a:r>
              <a:rPr lang="en-US" dirty="0"/>
              <a:t>3. The book illustrates the greedy layer-wise supervised pre-training in detail as it is one of the main algorithms that make the deep networks working before 2011. Is this still important? How do we interpret this idea today?</a:t>
            </a:r>
          </a:p>
          <a:p>
            <a:endParaRPr lang="en-US" dirty="0"/>
          </a:p>
        </p:txBody>
      </p:sp>
    </p:spTree>
    <p:extLst>
      <p:ext uri="{BB962C8B-B14F-4D97-AF65-F5344CB8AC3E}">
        <p14:creationId xmlns:p14="http://schemas.microsoft.com/office/powerpoint/2010/main" val="164144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a:t>- Why are we not randomly initializing biases? In initializing weights what are the heuristic to decide the scale of the distribution?</a:t>
            </a:r>
          </a:p>
          <a:p>
            <a:r>
              <a:rPr lang="en-US" dirty="0"/>
              <a:t>- Why are standard deviation of gradient and activations important?</a:t>
            </a:r>
          </a:p>
          <a:p>
            <a:r>
              <a:rPr lang="en-US" dirty="0"/>
              <a:t>- Why normalizing solves the problem of many layers and of simultaneous updates? And isn't it more complicated to train lower layers, since now we have to take the derivative of the standard deviation and mean? Why do we do it for mini batches and not all the dataset?</a:t>
            </a:r>
          </a:p>
          <a:p>
            <a:endParaRPr lang="en-US" dirty="0"/>
          </a:p>
        </p:txBody>
      </p:sp>
    </p:spTree>
    <p:extLst>
      <p:ext uri="{BB962C8B-B14F-4D97-AF65-F5344CB8AC3E}">
        <p14:creationId xmlns:p14="http://schemas.microsoft.com/office/powerpoint/2010/main" val="180299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333"/>
            <a:ext cx="10515600" cy="5753630"/>
          </a:xfrm>
        </p:spPr>
        <p:txBody>
          <a:bodyPr>
            <a:normAutofit/>
          </a:bodyPr>
          <a:lstStyle/>
          <a:p>
            <a:pPr marL="0" indent="0">
              <a:buNone/>
            </a:pPr>
            <a:r>
              <a:rPr lang="en-US" sz="5200" dirty="0" smtClean="0"/>
              <a:t>Homework 2 due date moved to Jan 31</a:t>
            </a:r>
            <a:r>
              <a:rPr lang="en-US" sz="5200" baseline="30000" dirty="0" smtClean="0"/>
              <a:t>st</a:t>
            </a:r>
            <a:r>
              <a:rPr lang="en-US" sz="5200" dirty="0" smtClean="0"/>
              <a:t>.</a:t>
            </a:r>
          </a:p>
          <a:p>
            <a:pPr marL="0" indent="0">
              <a:buNone/>
            </a:pPr>
            <a:endParaRPr lang="en-US" sz="5200" dirty="0" smtClean="0"/>
          </a:p>
          <a:p>
            <a:pPr marL="0" indent="0">
              <a:buNone/>
            </a:pPr>
            <a:r>
              <a:rPr lang="en-US" sz="5200" dirty="0" smtClean="0"/>
              <a:t>Does everyone have a group?</a:t>
            </a:r>
          </a:p>
          <a:p>
            <a:pPr marL="0" indent="0">
              <a:buNone/>
            </a:pPr>
            <a:endParaRPr lang="en-US" sz="5200" dirty="0" smtClean="0"/>
          </a:p>
          <a:p>
            <a:pPr marL="0" indent="0">
              <a:buNone/>
            </a:pPr>
            <a:r>
              <a:rPr lang="en-US" sz="5200" dirty="0" smtClean="0"/>
              <a:t>Has everyone asked for permission for AWS p2.xlarge instance? </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9980392"/>
      </p:ext>
    </p:extLst>
  </p:cSld>
  <p:clrMapOvr>
    <a:masterClrMapping/>
  </p:clrMapOvr>
  <mc:AlternateContent xmlns:mc="http://schemas.openxmlformats.org/markup-compatibility/2006" xmlns:p14="http://schemas.microsoft.com/office/powerpoint/2010/main">
    <mc:Choice Requires="p14">
      <p:transition spd="slow" p14:dur="2000" advTm="177867"/>
    </mc:Choice>
    <mc:Fallback xmlns="">
      <p:transition spd="slow" advTm="177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Section </a:t>
            </a:r>
            <a:r>
              <a:rPr lang="en-US" dirty="0"/>
              <a:t>8.5.4 says “there is currently no consensus on this point” for choosing the right optimization algorithm. Should we try different algorithms in small data set and validate it against testing set? Because, our ultimate goal is to do good prediction in test set and not </a:t>
            </a:r>
            <a:r>
              <a:rPr lang="en-US" dirty="0" err="1"/>
              <a:t>overfit</a:t>
            </a:r>
            <a:r>
              <a:rPr lang="en-US" dirty="0"/>
              <a:t> the data. Also, I have heard that keeping learning rate constant does not hurt much as our main concern is not to </a:t>
            </a:r>
            <a:r>
              <a:rPr lang="en-US" dirty="0" err="1"/>
              <a:t>overfit</a:t>
            </a:r>
            <a:r>
              <a:rPr lang="en-US" dirty="0"/>
              <a:t>. A very good converge in training error might result in </a:t>
            </a:r>
            <a:r>
              <a:rPr lang="en-US" dirty="0" err="1"/>
              <a:t>overfitting</a:t>
            </a:r>
            <a:r>
              <a:rPr lang="en-US" dirty="0"/>
              <a:t>. Is it true ?</a:t>
            </a:r>
          </a:p>
          <a:p>
            <a:r>
              <a:rPr lang="en-US" dirty="0"/>
              <a:t> </a:t>
            </a:r>
            <a:r>
              <a:rPr lang="en-US" dirty="0" smtClean="0"/>
              <a:t>In </a:t>
            </a:r>
            <a:r>
              <a:rPr lang="en-US" dirty="0"/>
              <a:t>initialization, we does not initialize the bias randomly because would it affect the model or is it an overdo ? Also, assigning to zero would not always be true as it would also depend on the activation function. For example, in sigmoid, at x=0, the value is 0.5; so does that mean in this case we need to initialize it with large negative value ?</a:t>
            </a:r>
          </a:p>
          <a:p>
            <a:r>
              <a:rPr lang="en-US" dirty="0"/>
              <a:t> </a:t>
            </a:r>
            <a:r>
              <a:rPr lang="en-US" dirty="0" smtClean="0"/>
              <a:t>Usually</a:t>
            </a:r>
            <a:r>
              <a:rPr lang="en-US" dirty="0"/>
              <a:t>, I have seen projects using mini batch size of 128 ? Is there any intuition behind coming up with this value? In general, how to chose our mini batch size as per our system configuration (GPUs, memory, etc</a:t>
            </a:r>
            <a:r>
              <a:rPr lang="en-US" dirty="0" smtClean="0"/>
              <a:t>.)</a:t>
            </a:r>
            <a:endParaRPr lang="en-US" dirty="0"/>
          </a:p>
        </p:txBody>
      </p:sp>
    </p:spTree>
    <p:extLst>
      <p:ext uri="{BB962C8B-B14F-4D97-AF65-F5344CB8AC3E}">
        <p14:creationId xmlns:p14="http://schemas.microsoft.com/office/powerpoint/2010/main" val="579811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1) Is sparse initialization of weight akin to dropout at initialization time and does it also help in regularization? Also, I do not understand fully how having a high bias at initialization time (which sparse initialization introduces) effects </a:t>
            </a:r>
            <a:r>
              <a:rPr lang="en-US" dirty="0" err="1"/>
              <a:t>maxout</a:t>
            </a:r>
            <a:r>
              <a:rPr lang="en-US" dirty="0"/>
              <a:t> units</a:t>
            </a:r>
            <a:r>
              <a:rPr lang="en-US" dirty="0" smtClean="0"/>
              <a:t>?</a:t>
            </a:r>
            <a:endParaRPr lang="en-US" dirty="0"/>
          </a:p>
          <a:p>
            <a:r>
              <a:rPr lang="en-US" dirty="0"/>
              <a:t>2) Where does the bias that is corrected by in the Adam algorithm seep in through? Is this the bias introduced by the initial values assigned for the weights and the "bias" at initialization</a:t>
            </a:r>
            <a:r>
              <a:rPr lang="en-US" dirty="0" smtClean="0"/>
              <a:t>?</a:t>
            </a:r>
            <a:endParaRPr lang="en-US" dirty="0"/>
          </a:p>
          <a:p>
            <a:r>
              <a:rPr lang="en-US" dirty="0"/>
              <a:t>3) If no memory or time constraints are present, do second-order optimization algorithms work better than the first order ones, because I had read that in practice first order algorithms work fairly well even for small problems? Also, are there certain classes of problems in which one works better than the other</a:t>
            </a:r>
            <a:r>
              <a:rPr lang="en-US" dirty="0" smtClean="0"/>
              <a:t>?</a:t>
            </a:r>
            <a:endParaRPr lang="en-US" dirty="0"/>
          </a:p>
        </p:txBody>
      </p:sp>
    </p:spTree>
    <p:extLst>
      <p:ext uri="{BB962C8B-B14F-4D97-AF65-F5344CB8AC3E}">
        <p14:creationId xmlns:p14="http://schemas.microsoft.com/office/powerpoint/2010/main" val="12694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a:t>When talking about normalization in weight initialization they comment </a:t>
            </a:r>
            <a:r>
              <a:rPr lang="en-US" dirty="0" smtClean="0"/>
              <a:t>that a </a:t>
            </a:r>
            <a:r>
              <a:rPr lang="en-US" dirty="0"/>
              <a:t>certain choice of initialization is designed to achieve equal activation variance at each </a:t>
            </a:r>
            <a:r>
              <a:rPr lang="en-US" dirty="0" smtClean="0"/>
              <a:t>function </a:t>
            </a:r>
            <a:r>
              <a:rPr lang="en-US" dirty="0"/>
              <a:t>and equal gradient variance. What does this mean</a:t>
            </a:r>
            <a:r>
              <a:rPr lang="en-US" dirty="0" smtClean="0"/>
              <a:t>?</a:t>
            </a:r>
            <a:endParaRPr lang="en-US" dirty="0"/>
          </a:p>
          <a:p>
            <a:r>
              <a:rPr lang="en-US" dirty="0"/>
              <a:t>Why is gradient descent with early stopping similar to weight decay? Is this L2 btw</a:t>
            </a:r>
          </a:p>
          <a:p>
            <a:r>
              <a:rPr lang="en-US" dirty="0"/>
              <a:t>What is the motivation behind Adam?</a:t>
            </a:r>
          </a:p>
          <a:p>
            <a:endParaRPr lang="en-US" dirty="0"/>
          </a:p>
        </p:txBody>
      </p:sp>
    </p:spTree>
    <p:extLst>
      <p:ext uri="{BB962C8B-B14F-4D97-AF65-F5344CB8AC3E}">
        <p14:creationId xmlns:p14="http://schemas.microsoft.com/office/powerpoint/2010/main" val="108886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1. What does it mean to initialize parameters as a orthogonal matrix? Also, does this mean all hidden layers has the same number of hidden units / and thus should the number of input parameters and output need to be the same? </a:t>
            </a:r>
          </a:p>
          <a:p>
            <a:r>
              <a:rPr lang="en-US" dirty="0"/>
              <a:t>2. In the batch and </a:t>
            </a:r>
            <a:r>
              <a:rPr lang="en-US" dirty="0" err="1"/>
              <a:t>minibatch</a:t>
            </a:r>
            <a:r>
              <a:rPr lang="en-US" dirty="0"/>
              <a:t> section, they mentioned how datasets are growing rapidly in size in comparison to computing power and thus not all of training data is used. Is there value in data augmentation as a tool for regularization in this case since the training data is chosen stochastically or no</a:t>
            </a:r>
            <a:r>
              <a:rPr lang="en-US" dirty="0" smtClean="0"/>
              <a:t>?</a:t>
            </a:r>
            <a:endParaRPr lang="en-US" dirty="0"/>
          </a:p>
          <a:p>
            <a:r>
              <a:rPr lang="en-US" dirty="0"/>
              <a:t>3. Why isn't Adam better than </a:t>
            </a:r>
            <a:r>
              <a:rPr lang="en-US" dirty="0" err="1"/>
              <a:t>AdaGrad</a:t>
            </a:r>
            <a:r>
              <a:rPr lang="en-US" dirty="0"/>
              <a:t> when it is basically </a:t>
            </a:r>
            <a:r>
              <a:rPr lang="en-US" dirty="0" err="1"/>
              <a:t>RMSProp</a:t>
            </a:r>
            <a:r>
              <a:rPr lang="en-US" dirty="0"/>
              <a:t> with momentum where </a:t>
            </a:r>
            <a:r>
              <a:rPr lang="en-US" dirty="0" err="1"/>
              <a:t>RMSProp</a:t>
            </a:r>
            <a:r>
              <a:rPr lang="en-US" dirty="0"/>
              <a:t> is supposedly a modified </a:t>
            </a:r>
            <a:r>
              <a:rPr lang="en-US" dirty="0" err="1"/>
              <a:t>AdaGrad</a:t>
            </a:r>
            <a:r>
              <a:rPr lang="en-US" dirty="0"/>
              <a:t> that is better in non-convex models like ones for Deep Learning? </a:t>
            </a:r>
          </a:p>
          <a:p>
            <a:endParaRPr lang="en-US" dirty="0"/>
          </a:p>
        </p:txBody>
      </p:sp>
    </p:spTree>
    <p:extLst>
      <p:ext uri="{BB962C8B-B14F-4D97-AF65-F5344CB8AC3E}">
        <p14:creationId xmlns:p14="http://schemas.microsoft.com/office/powerpoint/2010/main" val="211143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 of Neural Network</a:t>
            </a:r>
            <a:endParaRPr lang="en-US" dirty="0"/>
          </a:p>
        </p:txBody>
      </p:sp>
      <p:sp>
        <p:nvSpPr>
          <p:cNvPr id="3" name="Subtitle 2"/>
          <p:cNvSpPr>
            <a:spLocks noGrp="1"/>
          </p:cNvSpPr>
          <p:nvPr>
            <p:ph type="subTitle" idx="1"/>
          </p:nvPr>
        </p:nvSpPr>
        <p:spPr>
          <a:xfrm>
            <a:off x="1524000" y="4199466"/>
            <a:ext cx="9144000" cy="1058333"/>
          </a:xfrm>
        </p:spPr>
        <p:txBody>
          <a:bodyPr/>
          <a:lstStyle/>
          <a:p>
            <a:r>
              <a:rPr lang="en-US" dirty="0" smtClean="0"/>
              <a:t>An exploration in the the </a:t>
            </a:r>
            <a:r>
              <a:rPr lang="en-US" smtClean="0"/>
              <a:t>dark arts.</a:t>
            </a:r>
            <a:endParaRPr lang="en-US"/>
          </a:p>
        </p:txBody>
      </p:sp>
    </p:spTree>
    <p:extLst>
      <p:ext uri="{BB962C8B-B14F-4D97-AF65-F5344CB8AC3E}">
        <p14:creationId xmlns:p14="http://schemas.microsoft.com/office/powerpoint/2010/main" val="169434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770548" cy="6620933"/>
          </a:xfrm>
          <a:prstGeom prst="rect">
            <a:avLst/>
          </a:prstGeom>
        </p:spPr>
      </p:pic>
    </p:spTree>
    <p:extLst>
      <p:ext uri="{BB962C8B-B14F-4D97-AF65-F5344CB8AC3E}">
        <p14:creationId xmlns:p14="http://schemas.microsoft.com/office/powerpoint/2010/main" val="50059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7500"/>
            <a:ext cx="7658100" cy="6210300"/>
          </a:xfrm>
          <a:prstGeom prst="rect">
            <a:avLst/>
          </a:prstGeom>
        </p:spPr>
      </p:pic>
    </p:spTree>
    <p:extLst>
      <p:ext uri="{BB962C8B-B14F-4D97-AF65-F5344CB8AC3E}">
        <p14:creationId xmlns:p14="http://schemas.microsoft.com/office/powerpoint/2010/main" val="99991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Minibatch</a:t>
            </a:r>
            <a:endParaRPr lang="en-US" dirty="0"/>
          </a:p>
        </p:txBody>
      </p:sp>
      <p:sp>
        <p:nvSpPr>
          <p:cNvPr id="3" name="Content Placeholder 2"/>
          <p:cNvSpPr>
            <a:spLocks noGrp="1"/>
          </p:cNvSpPr>
          <p:nvPr>
            <p:ph idx="1"/>
          </p:nvPr>
        </p:nvSpPr>
        <p:spPr/>
        <p:txBody>
          <a:bodyPr/>
          <a:lstStyle/>
          <a:p>
            <a:r>
              <a:rPr lang="en-US" dirty="0" smtClean="0"/>
              <a:t>Shuffling data important</a:t>
            </a:r>
          </a:p>
          <a:p>
            <a:r>
              <a:rPr lang="en-US" dirty="0" smtClean="0"/>
              <a:t>Processed in parallel (usually on GPU) in powers of 2</a:t>
            </a:r>
          </a:p>
          <a:p>
            <a:r>
              <a:rPr lang="en-US" dirty="0" smtClean="0"/>
              <a:t>Batches as a </a:t>
            </a:r>
            <a:r>
              <a:rPr lang="en-US" dirty="0" err="1" smtClean="0"/>
              <a:t>regularizer</a:t>
            </a:r>
            <a:r>
              <a:rPr lang="en-US" dirty="0" smtClean="0"/>
              <a:t>?</a:t>
            </a:r>
          </a:p>
          <a:p>
            <a:r>
              <a:rPr lang="en-US" dirty="0" smtClean="0"/>
              <a:t>Why can’t we have 10k batch sizes, which allow for second order derivatives?</a:t>
            </a:r>
          </a:p>
          <a:p>
            <a:r>
              <a:rPr lang="en-US" dirty="0" smtClean="0"/>
              <a:t>Newton’s method, or the saddle free augmentation still not possible, but maybe soon.</a:t>
            </a:r>
            <a:endParaRPr lang="en-US" dirty="0"/>
          </a:p>
        </p:txBody>
      </p:sp>
    </p:spTree>
    <p:extLst>
      <p:ext uri="{BB962C8B-B14F-4D97-AF65-F5344CB8AC3E}">
        <p14:creationId xmlns:p14="http://schemas.microsoft.com/office/powerpoint/2010/main" val="124917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Minibatch</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Usually, I have seen projects using mini batch size of 128 ? Is there any intuition behind coming up with this value? In general, how to chose our mini batch size as per our system configuration (GPUs, memory, etc.)</a:t>
            </a:r>
          </a:p>
          <a:p>
            <a:r>
              <a:rPr lang="en-US" dirty="0" smtClean="0"/>
              <a:t>If no memory or time constraints are present, do second-order optimization algorithms work better than the first order ones, because I had read that in practice first order algorithms work fairly well even for small problems? Also, are there certain classes of problems in which one works better than the other?</a:t>
            </a:r>
          </a:p>
          <a:p>
            <a:r>
              <a:rPr lang="en-US" dirty="0"/>
              <a:t>D</a:t>
            </a:r>
            <a:r>
              <a:rPr lang="en-US" dirty="0" smtClean="0"/>
              <a:t>atasets are growing rapidly in size in comparison to computing power and thus not all of training data is used. Is there value in data augmentation as a tool for regularization in this case since the training data is chosen stochastically or no?</a:t>
            </a:r>
          </a:p>
          <a:p>
            <a:endParaRPr lang="en-US" dirty="0" smtClean="0"/>
          </a:p>
          <a:p>
            <a:endParaRPr lang="en-US" dirty="0" smtClean="0"/>
          </a:p>
          <a:p>
            <a:endParaRPr lang="en-US" dirty="0"/>
          </a:p>
        </p:txBody>
      </p:sp>
    </p:spTree>
    <p:extLst>
      <p:ext uri="{BB962C8B-B14F-4D97-AF65-F5344CB8AC3E}">
        <p14:creationId xmlns:p14="http://schemas.microsoft.com/office/powerpoint/2010/main" val="142013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7500"/>
            <a:ext cx="7658100" cy="6210300"/>
          </a:xfrm>
          <a:prstGeom prst="rect">
            <a:avLst/>
          </a:prstGeom>
        </p:spPr>
      </p:pic>
    </p:spTree>
    <p:extLst>
      <p:ext uri="{BB962C8B-B14F-4D97-AF65-F5344CB8AC3E}">
        <p14:creationId xmlns:p14="http://schemas.microsoft.com/office/powerpoint/2010/main" val="1712285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1422</Words>
  <Application>Microsoft Macintosh PowerPoint</Application>
  <PresentationFormat>Widescreen</PresentationFormat>
  <Paragraphs>143</Paragraphs>
  <Slides>33</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 Light</vt:lpstr>
      <vt:lpstr>ＭＳ Ｐゴシック</vt:lpstr>
      <vt:lpstr>Arial</vt:lpstr>
      <vt:lpstr>Calibri</vt:lpstr>
      <vt:lpstr>Office Theme</vt:lpstr>
      <vt:lpstr> Deep Learning Methods For Automated Discourse CIS 700-7</vt:lpstr>
      <vt:lpstr>Office Hours</vt:lpstr>
      <vt:lpstr>PowerPoint Presentation</vt:lpstr>
      <vt:lpstr>Optimization of Neural Network</vt:lpstr>
      <vt:lpstr>PowerPoint Presentation</vt:lpstr>
      <vt:lpstr>PowerPoint Presentation</vt:lpstr>
      <vt:lpstr>Minibatch</vt:lpstr>
      <vt:lpstr>Minibatch</vt:lpstr>
      <vt:lpstr>PowerPoint Presentation</vt:lpstr>
      <vt:lpstr>Learning rate and momentum</vt:lpstr>
      <vt:lpstr>Learning rate and momentum</vt:lpstr>
      <vt:lpstr>Parameter initialization</vt:lpstr>
      <vt:lpstr>Parameter initialization</vt:lpstr>
      <vt:lpstr>Parameter initialization</vt:lpstr>
      <vt:lpstr>Optimizers</vt:lpstr>
      <vt:lpstr>Optimizers</vt:lpstr>
      <vt:lpstr>Conjugate gradient</vt:lpstr>
      <vt:lpstr>A picture of conjugate gradient</vt:lpstr>
      <vt:lpstr>Optimizers</vt:lpstr>
      <vt:lpstr>PowerPoint Presentation</vt:lpstr>
      <vt:lpstr>Batch Normalization</vt:lpstr>
      <vt:lpstr>Batch normalization</vt:lpstr>
      <vt:lpstr>Batch normalization</vt:lpstr>
      <vt:lpstr>Next lecture</vt:lpstr>
      <vt:lpstr>AWS – headache</vt:lpstr>
      <vt:lpstr>PowerPoint Presentation</vt:lpstr>
      <vt:lpstr>Questions</vt:lpstr>
      <vt:lpstr>Questions</vt:lpstr>
      <vt:lpstr>Questions</vt:lpstr>
      <vt:lpstr>Questions</vt:lpstr>
      <vt:lpstr>Questions</vt:lpstr>
      <vt:lpstr>Questions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Deep Learning Methods For Automated Discourse CIS 700-7</dc:title>
  <dc:creator>João Sedoc</dc:creator>
  <cp:lastModifiedBy>João Sedoc</cp:lastModifiedBy>
  <cp:revision>18</cp:revision>
  <dcterms:created xsi:type="dcterms:W3CDTF">2017-01-24T12:28:05Z</dcterms:created>
  <dcterms:modified xsi:type="dcterms:W3CDTF">2017-01-26T15:46:07Z</dcterms:modified>
</cp:coreProperties>
</file>